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75" r:id="rId3"/>
    <p:sldId id="279" r:id="rId4"/>
    <p:sldId id="280" r:id="rId5"/>
    <p:sldId id="266" r:id="rId6"/>
    <p:sldId id="265" r:id="rId7"/>
    <p:sldId id="269" r:id="rId8"/>
    <p:sldId id="281" r:id="rId9"/>
    <p:sldId id="267" r:id="rId10"/>
    <p:sldId id="268" r:id="rId11"/>
    <p:sldId id="282" r:id="rId12"/>
    <p:sldId id="273" r:id="rId13"/>
    <p:sldId id="272" r:id="rId14"/>
    <p:sldId id="274" r:id="rId15"/>
    <p:sldId id="270" r:id="rId16"/>
    <p:sldId id="271" r:id="rId17"/>
    <p:sldId id="284" r:id="rId18"/>
    <p:sldId id="285" r:id="rId19"/>
    <p:sldId id="276" r:id="rId20"/>
    <p:sldId id="283" r:id="rId21"/>
    <p:sldId id="278" r:id="rId22"/>
    <p:sldId id="277" r:id="rId23"/>
    <p:sldId id="259" r:id="rId24"/>
    <p:sldId id="260" r:id="rId25"/>
    <p:sldId id="261" r:id="rId26"/>
    <p:sldId id="262" r:id="rId27"/>
    <p:sldId id="263" r:id="rId28"/>
    <p:sldId id="257" r:id="rId29"/>
    <p:sldId id="2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7"/>
    <p:restoredTop sz="94670"/>
  </p:normalViewPr>
  <p:slideViewPr>
    <p:cSldViewPr snapToGrid="0" snapToObjects="1">
      <p:cViewPr varScale="1">
        <p:scale>
          <a:sx n="157" d="100"/>
          <a:sy n="157" d="100"/>
        </p:scale>
        <p:origin x="160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6FE24-293A-1A47-B7B1-1D97180844A5}" type="datetimeFigureOut">
              <a:rPr lang="en-US" smtClean="0"/>
              <a:t>6/14/21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0EC1F-AE40-A54E-8C8A-D6A2A800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10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sigma scary –figure for </a:t>
            </a:r>
            <a:r>
              <a:rPr lang="en-US" dirty="0" err="1"/>
              <a:t>gratident</a:t>
            </a:r>
            <a:r>
              <a:rPr lang="en-US" dirty="0"/>
              <a:t> decent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20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GP3 – NPL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82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fakes and spoofing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8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Bite sized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82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30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Confirmation bias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DDEB4-968C-1243-B4B3-868C1B56F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9A86A-D438-974F-98BB-6A1491640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76E0B-B873-594D-8026-B4055524C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CCF43-5559-0440-81A6-A6EFCDF63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F3A93-D999-1148-80B2-CF922F9EF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18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18B61-CC4C-4E42-920D-F5A2B6905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EFC3E-FD76-0847-AEE1-3BBD9F2FB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DFAD5-CF71-4B41-9B1D-CAE7AC53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3C7F5-C37F-4143-A34E-3193B9D9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09D70-5851-7D41-950A-BB4D261D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1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F102C8-D1C5-034B-AC56-247C67A14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5CE1B-2794-CC4F-B14D-E6BF3C94E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29A3A-5A1F-354B-BF69-38BC12341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D9FD3-7F77-8D43-9A5D-873313FC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7BFCA-04FB-284B-8BA9-056F5EC49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3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C824-A199-0640-8EBF-775439C2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D3354-3A7B-8244-BA11-15FAB19B6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3F33C-146C-9D44-87F5-427B52C56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AD9DE-8FB4-004B-8879-04FFF1BC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2AAEF-B27A-114A-8EC7-F1F2DB914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63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AA22-0C14-2C4C-82E4-42B055B75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30CDB-EEEF-7746-AA00-F41D8F100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44F58-3BB3-3946-BAE0-142C14BC8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64012-EF2D-B74B-B786-CEC45311D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D4369-61B8-FF44-851D-624567F4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3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68F6-8A6C-EF40-90BE-0D4F6413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5B3D4-8CB0-3942-A388-DD89C1DCA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1FB5A-7571-294D-853C-DF48EF7A5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C75EA-B62C-1547-9ED9-3E1CB9B7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6/14/21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5E22C-C52F-8747-8C82-43DF65BE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3A685-32A2-2246-ADBB-47BDAB8A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39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953A-F117-CE42-B927-EC67F049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B7734-DB14-BF45-8197-88D84E766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09179-EAE3-C545-9BC5-CE95E5361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E6E64E-91EF-1945-86CD-F5A60BAF5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B361E0-20C8-2C46-ACAA-9AD4B66505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7FA348-4D03-B44F-8093-C859278E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6/14/21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278C3D-BAE4-0045-93FE-B92547CA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981F66-B5FA-264C-B691-E620B237D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2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8564-E2A3-694A-B36B-15327626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78BBE-FC82-3D49-8B69-C5926A29E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6/14/21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B4665-EB3D-3143-8A94-2E452B06C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896C1-56B9-D745-90FF-D7B8040B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78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9A4B4E-F6A6-8A43-9F33-200E497F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6/14/21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60226A-54DE-524B-B3A4-13A42FDF7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EC2CA-FA3A-784B-A69C-0FD9E11B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C848-0E44-0743-8A05-418A40F5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AAEA0-825D-A542-9C88-1A07E0AC1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0EF80-2EF4-2B4D-BA5D-10B2277D0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DAD40-96F1-BD47-84FC-83A5C597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6/14/21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FDF0D-FFE1-C34E-907C-5ED9A7D6D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2DF51-F39B-E946-9201-A178EE2D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2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C1549-0418-8749-8F8B-674AA6F45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613EE3-EC54-ED44-8773-BAC3F2B1B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277E3-500B-5E4C-AA6C-256251D69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BBCC2-3623-6E42-8D8B-3A44F6214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6/14/21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4F965-7A24-6F49-9B2A-4D03C4CCC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4CF9F-D025-9A40-B8E3-72E8AAF8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00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6A8ADC-1979-074C-9249-7774C1AE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0350A-7722-5443-9DEF-B70710F4F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4F79E-DFB0-3C42-9ED2-83A9881C9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7764-FFD6-CA49-A27D-008EEAE024F2}" type="datetimeFigureOut">
              <a:rPr lang="en-US" smtClean="0"/>
              <a:t>6/14/21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B271F-747B-0D40-BA17-12937DDB5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10F84-DEA8-584D-A705-4A5E8F9EA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77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8FC0-C3D4-6E44-BCAF-7AA1E8EF77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29679-2265-0947-A93A-840788FFD2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32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EDB657-8458-5248-ADCD-9B13A4700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27000"/>
            <a:ext cx="93345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98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F394-5DF2-9440-9C38-D04793F8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D6BFF-88B0-CC47-A933-540EE953E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Cool examples</a:t>
            </a:r>
          </a:p>
        </p:txBody>
      </p:sp>
    </p:spTree>
    <p:extLst>
      <p:ext uri="{BB962C8B-B14F-4D97-AF65-F5344CB8AC3E}">
        <p14:creationId xmlns:p14="http://schemas.microsoft.com/office/powerpoint/2010/main" val="1975886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CE8F6-CE3B-244E-933F-FD0FBE8F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2A1661-5725-4A4F-8A1A-2D107EFAF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75771"/>
            <a:ext cx="10515600" cy="3851046"/>
          </a:xfrm>
        </p:spPr>
      </p:pic>
    </p:spTree>
    <p:extLst>
      <p:ext uri="{BB962C8B-B14F-4D97-AF65-F5344CB8AC3E}">
        <p14:creationId xmlns:p14="http://schemas.microsoft.com/office/powerpoint/2010/main" val="772389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220C-26F7-DC4F-9A55-D6AD3C03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78A4EA-FB61-5C49-966A-EC4B06EA7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733014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44C63-C979-F34E-92C1-24E1D9B3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4B215E-33F2-C34F-ADCC-5B4A3CABF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983" y="1825625"/>
            <a:ext cx="6614033" cy="4351338"/>
          </a:xfrm>
        </p:spPr>
      </p:pic>
    </p:spTree>
    <p:extLst>
      <p:ext uri="{BB962C8B-B14F-4D97-AF65-F5344CB8AC3E}">
        <p14:creationId xmlns:p14="http://schemas.microsoft.com/office/powerpoint/2010/main" val="2810596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EF5D5CD-5283-A043-B99B-ED90741C4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0256" y="0"/>
            <a:ext cx="938174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C03756-9512-BA4B-9DF5-3B8C09AAE229}"/>
              </a:ext>
            </a:extLst>
          </p:cNvPr>
          <p:cNvSpPr txBox="1"/>
          <p:nvPr/>
        </p:nvSpPr>
        <p:spPr>
          <a:xfrm>
            <a:off x="481914" y="284205"/>
            <a:ext cx="18918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Generative</a:t>
            </a:r>
          </a:p>
          <a:p>
            <a:r>
              <a:rPr lang="en-US" sz="2800" dirty="0"/>
              <a:t>Adversarial </a:t>
            </a:r>
          </a:p>
          <a:p>
            <a:r>
              <a:rPr lang="en-US" sz="280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985193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3A64-048B-EB4B-A744-EE6AD72B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2B25C-2C4A-D549-9491-A92AE244B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9735"/>
            <a:ext cx="12192000" cy="411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40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E45DFB-B603-7341-943F-BC9765F7E675}"/>
              </a:ext>
            </a:extLst>
          </p:cNvPr>
          <p:cNvSpPr txBox="1"/>
          <p:nvPr/>
        </p:nvSpPr>
        <p:spPr>
          <a:xfrm>
            <a:off x="606175" y="608057"/>
            <a:ext cx="10378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was the data collected? Think bout how the data was intended to be used.</a:t>
            </a:r>
          </a:p>
          <a:p>
            <a:r>
              <a:rPr lang="en-US" dirty="0"/>
              <a:t>Who was the author? Can inform your understanding of the data’s purpose.</a:t>
            </a:r>
          </a:p>
          <a:p>
            <a:r>
              <a:rPr lang="en-US" dirty="0"/>
              <a:t>What does the literature say? Cohorts and datasets are often well studied. (important features, clinical need)</a:t>
            </a:r>
          </a:p>
          <a:p>
            <a:r>
              <a:rPr lang="en-US" dirty="0"/>
              <a:t>What do the values represent vs what are they trying to represent. 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BE5A8-B737-1E49-85A1-0C482F5D6877}"/>
              </a:ext>
            </a:extLst>
          </p:cNvPr>
          <p:cNvSpPr txBox="1"/>
          <p:nvPr/>
        </p:nvSpPr>
        <p:spPr>
          <a:xfrm>
            <a:off x="606175" y="2742662"/>
            <a:ext cx="1119524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Categorical VS continuous features – (African American, Caucasian, Hispanic ) vs (height, weight, age)</a:t>
            </a:r>
          </a:p>
          <a:p>
            <a:endParaRPr lang="en-US" dirty="0"/>
          </a:p>
          <a:p>
            <a:r>
              <a:rPr lang="en-US" dirty="0"/>
              <a:t>Distribution/frequency/density – </a:t>
            </a:r>
          </a:p>
          <a:p>
            <a:r>
              <a:rPr lang="en-US" dirty="0"/>
              <a:t>	Boundaries</a:t>
            </a:r>
          </a:p>
          <a:p>
            <a:r>
              <a:rPr lang="en-US" dirty="0"/>
              <a:t>	Are there any holes</a:t>
            </a:r>
          </a:p>
          <a:p>
            <a:r>
              <a:rPr lang="en-US" dirty="0"/>
              <a:t>	What is distance between values/categories</a:t>
            </a:r>
          </a:p>
          <a:p>
            <a:r>
              <a:rPr lang="en-US" dirty="0"/>
              <a:t>	</a:t>
            </a:r>
            <a:r>
              <a:rPr lang="en-US" dirty="0" err="1"/>
              <a:t>Infs</a:t>
            </a:r>
            <a:r>
              <a:rPr lang="en-US" dirty="0"/>
              <a:t> and missing values</a:t>
            </a:r>
          </a:p>
          <a:p>
            <a:r>
              <a:rPr lang="en-US" dirty="0"/>
              <a:t>	Normally distributed</a:t>
            </a:r>
          </a:p>
          <a:p>
            <a:r>
              <a:rPr lang="en-US" dirty="0"/>
              <a:t>	</a:t>
            </a:r>
            <a:r>
              <a:rPr lang="en-US" dirty="0" err="1"/>
              <a:t>Prevelance</a:t>
            </a:r>
            <a:endParaRPr lang="en-US" dirty="0"/>
          </a:p>
          <a:p>
            <a:endParaRPr lang="en-US" dirty="0"/>
          </a:p>
          <a:p>
            <a:r>
              <a:rPr lang="en-US" dirty="0"/>
              <a:t>Ordered:</a:t>
            </a:r>
          </a:p>
          <a:p>
            <a:r>
              <a:rPr lang="en-US" dirty="0"/>
              <a:t>Categorical on a scale of 1 to 5</a:t>
            </a:r>
          </a:p>
          <a:p>
            <a:r>
              <a:rPr lang="en-US" dirty="0"/>
              <a:t>Words in a sentence like the pangram “The quick brown fox jumps over the lazy dog.”</a:t>
            </a:r>
          </a:p>
          <a:p>
            <a:r>
              <a:rPr lang="en-US" dirty="0"/>
              <a:t>Amino acids in a protein sequence  </a:t>
            </a:r>
          </a:p>
          <a:p>
            <a:r>
              <a:rPr lang="en-US" dirty="0"/>
              <a:t>Time-ordered like the in the molecular dynamics at the Newtonian level or the exciton transport at the quantum level</a:t>
            </a:r>
          </a:p>
          <a:p>
            <a:r>
              <a:rPr lang="en-US" dirty="0"/>
              <a:t>Fluctuating stock prices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53CD5-DAB0-AE4E-BC8F-B181EFB97B83}"/>
              </a:ext>
            </a:extLst>
          </p:cNvPr>
          <p:cNvSpPr txBox="1"/>
          <p:nvPr/>
        </p:nvSpPr>
        <p:spPr>
          <a:xfrm>
            <a:off x="863029" y="2373330"/>
            <a:ext cx="831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Rectangular data : observational unit (samples), features (variables), classes (outcomes)</a:t>
            </a:r>
          </a:p>
        </p:txBody>
      </p:sp>
    </p:spTree>
    <p:extLst>
      <p:ext uri="{BB962C8B-B14F-4D97-AF65-F5344CB8AC3E}">
        <p14:creationId xmlns:p14="http://schemas.microsoft.com/office/powerpoint/2010/main" val="2778407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B8929D-48EF-B64B-B753-C2B928BFF161}"/>
              </a:ext>
            </a:extLst>
          </p:cNvPr>
          <p:cNvSpPr txBox="1"/>
          <p:nvPr/>
        </p:nvSpPr>
        <p:spPr>
          <a:xfrm>
            <a:off x="493160" y="636998"/>
            <a:ext cx="847866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QA/QC issues:</a:t>
            </a:r>
          </a:p>
          <a:p>
            <a:r>
              <a:rPr lang="en-US" dirty="0"/>
              <a:t>Was the data manually entered? – do features have values like “day1”, ”Day2”, day 3”</a:t>
            </a:r>
          </a:p>
          <a:p>
            <a:r>
              <a:rPr lang="en-US" dirty="0"/>
              <a:t>What are limits of detection for measurements? 1 millimole , 1 centimeter, 1 K, 1 second</a:t>
            </a:r>
          </a:p>
          <a:p>
            <a:r>
              <a:rPr lang="en-US" dirty="0"/>
              <a:t>Do measurements between days or sessions drift? Batch effects</a:t>
            </a:r>
          </a:p>
          <a:p>
            <a:r>
              <a:rPr lang="en-US" dirty="0"/>
              <a:t>Where are the feature outliers?</a:t>
            </a:r>
          </a:p>
          <a:p>
            <a:r>
              <a:rPr lang="en-US" dirty="0"/>
              <a:t>Do outliers in one feature tend to also be outliers in another?</a:t>
            </a:r>
          </a:p>
          <a:p>
            <a:r>
              <a:rPr lang="en-US" dirty="0"/>
              <a:t>Are the mean, median, and mode similar?</a:t>
            </a:r>
          </a:p>
          <a:p>
            <a:r>
              <a:rPr lang="en-US" dirty="0"/>
              <a:t>Are there any features with near zero variance?</a:t>
            </a:r>
          </a:p>
          <a:p>
            <a:r>
              <a:rPr lang="en-US" dirty="0"/>
              <a:t>Are there any overwhelming categories?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104BB-9CD3-2646-AB36-CCE2BCF5DAF2}"/>
              </a:ext>
            </a:extLst>
          </p:cNvPr>
          <p:cNvSpPr txBox="1"/>
          <p:nvPr/>
        </p:nvSpPr>
        <p:spPr>
          <a:xfrm>
            <a:off x="784927" y="3592864"/>
            <a:ext cx="71761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Correlations</a:t>
            </a:r>
          </a:p>
          <a:p>
            <a:r>
              <a:rPr lang="en-US" dirty="0"/>
              <a:t>How are features associated with the classes? </a:t>
            </a:r>
            <a:r>
              <a:rPr lang="en-US" dirty="0" err="1"/>
              <a:t>Rsquared</a:t>
            </a:r>
            <a:r>
              <a:rPr lang="en-US" dirty="0"/>
              <a:t>, t-tests</a:t>
            </a:r>
          </a:p>
          <a:p>
            <a:r>
              <a:rPr lang="en-US" dirty="0"/>
              <a:t>Do categories have similar class distributions?</a:t>
            </a:r>
          </a:p>
          <a:p>
            <a:r>
              <a:rPr lang="en-US" dirty="0"/>
              <a:t>Are  features correlated? Redundant data, Heatmaps, dimension reduction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B4FCAE-C1A7-2347-8C06-5DDE88AF0282}"/>
              </a:ext>
            </a:extLst>
          </p:cNvPr>
          <p:cNvSpPr txBox="1"/>
          <p:nvPr/>
        </p:nvSpPr>
        <p:spPr>
          <a:xfrm>
            <a:off x="833480" y="5793897"/>
            <a:ext cx="698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Formatting, treat missing, transformations, feature selection -&gt; Tidy data</a:t>
            </a:r>
          </a:p>
        </p:txBody>
      </p:sp>
    </p:spTree>
    <p:extLst>
      <p:ext uri="{BB962C8B-B14F-4D97-AF65-F5344CB8AC3E}">
        <p14:creationId xmlns:p14="http://schemas.microsoft.com/office/powerpoint/2010/main" val="1093991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1B91-0B79-F84B-8317-DF991B5F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Generation vs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7ED71-056C-AB40-8AB2-FDC6408F4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Exploratory Data Analysis</a:t>
            </a:r>
          </a:p>
          <a:p>
            <a:r>
              <a:rPr lang="en-US" dirty="0"/>
              <a:t>Statistical analyses aimed to discover important relationships in order to suggest hypotheses to test.</a:t>
            </a:r>
          </a:p>
          <a:p>
            <a:pPr marL="0" indent="0" algn="ctr">
              <a:buNone/>
            </a:pPr>
            <a:r>
              <a:rPr lang="en-US" dirty="0"/>
              <a:t>[ Histograms | Box Plots | Correlation Matrices | Principal Components ]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Statistical Hypothesis Testing</a:t>
            </a:r>
          </a:p>
          <a:p>
            <a:r>
              <a:rPr lang="en-US" dirty="0"/>
              <a:t>Statistical inference based on the predicted outcomes resulting from hypothesis relative to some alternative hypotheses.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(How confident are we the observed outcomes result from an actual relationship rather than just by coincidence?) </a:t>
            </a:r>
          </a:p>
          <a:p>
            <a:pPr marL="0" indent="0" algn="ctr">
              <a:buNone/>
            </a:pPr>
            <a:r>
              <a:rPr lang="en-US" dirty="0"/>
              <a:t> [ Sensitivity | Specificity | P-values ] </a:t>
            </a:r>
          </a:p>
        </p:txBody>
      </p:sp>
    </p:spTree>
    <p:extLst>
      <p:ext uri="{BB962C8B-B14F-4D97-AF65-F5344CB8AC3E}">
        <p14:creationId xmlns:p14="http://schemas.microsoft.com/office/powerpoint/2010/main" val="413017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F931-35E0-7A42-8A00-275E713D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E18FE-26C4-E545-B8EF-38053094D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7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16CDA-C659-1547-9CCE-385C64A53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2A5C-974A-334C-B172-162C6EBC0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interactive tool how it works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F8EDA-9C05-054F-A1E8-F161EC956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819D6B-6ADC-814F-8D36-7D4BE9E14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152" y="1825625"/>
            <a:ext cx="7591696" cy="4351338"/>
          </a:xfrm>
        </p:spPr>
      </p:pic>
    </p:spTree>
    <p:extLst>
      <p:ext uri="{BB962C8B-B14F-4D97-AF65-F5344CB8AC3E}">
        <p14:creationId xmlns:p14="http://schemas.microsoft.com/office/powerpoint/2010/main" val="403270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08B5-FE69-B142-8600-5DBD4EC3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know your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0757C-5C19-8A49-B25A-2AE0C21D2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4792"/>
            <a:ext cx="5769399" cy="22587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F21276-3001-904E-876A-DFD042BBC6BA}"/>
              </a:ext>
            </a:extLst>
          </p:cNvPr>
          <p:cNvSpPr/>
          <p:nvPr/>
        </p:nvSpPr>
        <p:spPr>
          <a:xfrm>
            <a:off x="0" y="5657671"/>
            <a:ext cx="84396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Lew M.J. (2019) A Reckless Guide to P-values. In: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Bespalov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A., Michel M.,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Steckler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T. (eds) Good Research Practice in Non-Clinical Pharmacology and Biomedicine. Handbook of Experimental Pharmacology, vol 257. Springer, Cham. https://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doi.org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/10.1007/164_2019_286</a:t>
            </a:r>
          </a:p>
        </p:txBody>
      </p:sp>
    </p:spTree>
    <p:extLst>
      <p:ext uri="{BB962C8B-B14F-4D97-AF65-F5344CB8AC3E}">
        <p14:creationId xmlns:p14="http://schemas.microsoft.com/office/powerpoint/2010/main" val="2014762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C77E7-E731-2541-B834-A773E78FB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P-values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9B46F-A6A2-4346-8FEA-6C39A6BC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18" y="1690688"/>
            <a:ext cx="9977764" cy="1021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327B8A-139D-BC44-ADCD-0D403CF99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18" y="4704111"/>
            <a:ext cx="10105543" cy="13938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202159-ECAB-5043-851C-A940DB93673C}"/>
              </a:ext>
            </a:extLst>
          </p:cNvPr>
          <p:cNvSpPr/>
          <p:nvPr/>
        </p:nvSpPr>
        <p:spPr>
          <a:xfrm>
            <a:off x="691243" y="4353382"/>
            <a:ext cx="1967630" cy="70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C6F744-3FBF-9842-9A83-0C70DAEA6709}"/>
              </a:ext>
            </a:extLst>
          </p:cNvPr>
          <p:cNvSpPr/>
          <p:nvPr/>
        </p:nvSpPr>
        <p:spPr>
          <a:xfrm>
            <a:off x="2797703" y="5791418"/>
            <a:ext cx="8414957" cy="70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4396EE-CBD8-4E4A-8D2D-A494DEC10B76}"/>
              </a:ext>
            </a:extLst>
          </p:cNvPr>
          <p:cNvSpPr/>
          <p:nvPr/>
        </p:nvSpPr>
        <p:spPr>
          <a:xfrm>
            <a:off x="3048000" y="28288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u="sng" dirty="0"/>
              <a:t>Culprits</a:t>
            </a:r>
          </a:p>
          <a:p>
            <a:r>
              <a:rPr lang="en-US" dirty="0"/>
              <a:t>Misunderstood</a:t>
            </a:r>
          </a:p>
          <a:p>
            <a:r>
              <a:rPr lang="en-US" dirty="0"/>
              <a:t>Misapplied</a:t>
            </a:r>
          </a:p>
          <a:p>
            <a:r>
              <a:rPr lang="en-US" dirty="0"/>
              <a:t>Answer questions no on asks</a:t>
            </a:r>
          </a:p>
          <a:p>
            <a:r>
              <a:rPr lang="en-US" dirty="0"/>
              <a:t>Unintentional p-hacking</a:t>
            </a:r>
          </a:p>
        </p:txBody>
      </p:sp>
    </p:spTree>
    <p:extLst>
      <p:ext uri="{BB962C8B-B14F-4D97-AF65-F5344CB8AC3E}">
        <p14:creationId xmlns:p14="http://schemas.microsoft.com/office/powerpoint/2010/main" val="2907082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6E280-5D16-D740-90A6-ACDDA296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 and Significance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C7794-28FE-9B49-A818-0A5B215C9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 &lt; 0.05 is </a:t>
            </a:r>
            <a:r>
              <a:rPr lang="en-US" dirty="0" err="1"/>
              <a:t>arbitray</a:t>
            </a:r>
            <a:r>
              <a:rPr lang="en-US" dirty="0"/>
              <a:t> (but not unreasonable)</a:t>
            </a:r>
          </a:p>
          <a:p>
            <a:r>
              <a:rPr lang="en-US" dirty="0" err="1"/>
              <a:t>Neyman</a:t>
            </a:r>
            <a:r>
              <a:rPr lang="en-US" dirty="0"/>
              <a:t> 1933: Type 1 </a:t>
            </a:r>
            <a:r>
              <a:rPr lang="en-US" dirty="0" err="1"/>
              <a:t>erros</a:t>
            </a:r>
            <a:r>
              <a:rPr lang="en-US" dirty="0"/>
              <a:t> (FP) and errors type 2 errors (FN) to formalize the concept of power.</a:t>
            </a:r>
          </a:p>
          <a:p>
            <a:r>
              <a:rPr lang="en-US" dirty="0"/>
              <a:t>More N = better Stats, More N = More $$$</a:t>
            </a:r>
          </a:p>
          <a:p>
            <a:r>
              <a:rPr lang="en-US" dirty="0"/>
              <a:t>Long deep history has crystalized  p&gt;0.05  dogma.</a:t>
            </a:r>
          </a:p>
          <a:p>
            <a:endParaRPr lang="en-US" dirty="0"/>
          </a:p>
          <a:p>
            <a:r>
              <a:rPr lang="en-US" dirty="0"/>
              <a:t>Frequentist approach can only reject the Null hypothesis.</a:t>
            </a:r>
          </a:p>
        </p:txBody>
      </p:sp>
    </p:spTree>
    <p:extLst>
      <p:ext uri="{BB962C8B-B14F-4D97-AF65-F5344CB8AC3E}">
        <p14:creationId xmlns:p14="http://schemas.microsoft.com/office/powerpoint/2010/main" val="4108034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7C6-DB60-9E41-A8A4-909E310E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Contradictory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2B766-1B6D-D545-8AD7-BE323C389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630"/>
            <a:ext cx="10515600" cy="4351338"/>
          </a:xfrm>
        </p:spPr>
        <p:txBody>
          <a:bodyPr/>
          <a:lstStyle/>
          <a:p>
            <a:r>
              <a:rPr lang="en-US" dirty="0"/>
              <a:t>Sometimes details of experiments cannot be reproduced 100%.</a:t>
            </a:r>
          </a:p>
          <a:p>
            <a:r>
              <a:rPr lang="en-US" dirty="0"/>
              <a:t>Judgments and debates on what is appropriate often driven by conviction rather than data.</a:t>
            </a:r>
          </a:p>
          <a:p>
            <a:r>
              <a:rPr lang="en-US" dirty="0"/>
              <a:t>P-value dogma -&gt; conviction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99603-B3E5-6649-A004-684F3E098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576790"/>
            <a:ext cx="70104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02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249A-34D7-2640-BB41-2709231C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 are not linear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D0815-D4ED-9242-B0B1-6F32BC35D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1690688"/>
            <a:ext cx="70231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37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1AFE-DE20-9D4E-B2FD-6D0EC638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telling and P-hacking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C2225-4B4F-9F44-9648-EF1F2FB20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33" y="1327759"/>
            <a:ext cx="8272734" cy="538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84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EFE3E-BF32-914A-845D-32DD28FE7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96" y="309927"/>
            <a:ext cx="6589300" cy="623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8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078BE-49C7-CD47-9C87-29B137067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0428"/>
            <a:ext cx="427990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8233C9-22CD-A149-811F-B49C40530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303" y="359428"/>
            <a:ext cx="3873500" cy="558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28E6BE-FA92-1647-A6B5-603BC05F6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987" y="2108200"/>
            <a:ext cx="21971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70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2BB25-A4ED-E744-ADBA-7DF08F2A6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7FFEF-27D8-CB47-8F77-D1337FFA6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teminology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5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3D85-434E-414D-A9CD-76D71C6C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955D-7E0D-3A4C-B9A8-DAB2255EB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Regression, clustering, </a:t>
            </a:r>
            <a:r>
              <a:rPr lang="en-US" dirty="0" err="1"/>
              <a:t>Qlearning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8107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5338B-A9C0-944A-9997-FD853E99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51F22-557A-3648-85C3-82A6FB7B7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F77F4-2991-FD4B-A858-C8A0E287C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723"/>
            <a:ext cx="12192000" cy="647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52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3EF6-B102-3C4C-B55C-B442C97CB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2F1DF5-F6D1-0749-BFFE-831F1CA7D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520" y="1825625"/>
            <a:ext cx="78509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64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2C6C2-F8CA-0A4D-9C2D-D722932B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9D8E7-8A99-7B44-B9B6-4F017DD24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3C3E0-7AC0-814D-9266-4B79FA26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793" y="0"/>
            <a:ext cx="8802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16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02D67-E849-7844-9BB1-EA0E4C5C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971D5-4A5E-294D-AECA-B357D3ADB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layer deep = linear regression</a:t>
            </a:r>
          </a:p>
          <a:p>
            <a:r>
              <a:rPr lang="en-US" dirty="0"/>
              <a:t>Visualize one layer deep model (use this fig when teaching regression)</a:t>
            </a:r>
          </a:p>
        </p:txBody>
      </p:sp>
    </p:spTree>
    <p:extLst>
      <p:ext uri="{BB962C8B-B14F-4D97-AF65-F5344CB8AC3E}">
        <p14:creationId xmlns:p14="http://schemas.microsoft.com/office/powerpoint/2010/main" val="329462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6BDA3D-E0E9-1349-984D-CC3DBBA43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86" y="1266044"/>
            <a:ext cx="9168714" cy="55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50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661</Words>
  <Application>Microsoft Macintosh PowerPoint</Application>
  <PresentationFormat>Widescreen</PresentationFormat>
  <Paragraphs>87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What is data?</vt:lpstr>
      <vt:lpstr>Visualize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Hypothesis Generation vs Hypothesis Testing</vt:lpstr>
      <vt:lpstr>EDA slide</vt:lpstr>
      <vt:lpstr>PowerPoint Presentation</vt:lpstr>
      <vt:lpstr>Getting to know your data</vt:lpstr>
      <vt:lpstr>On P-values</vt:lpstr>
      <vt:lpstr>Hypothesis test and Significance test</vt:lpstr>
      <vt:lpstr>Contradictory Instructions</vt:lpstr>
      <vt:lpstr>P-values are not linear</vt:lpstr>
      <vt:lpstr>Story telling and P-hacking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Montemayor, Daniel</dc:creator>
  <cp:lastModifiedBy>Montemayor, Daniel</cp:lastModifiedBy>
  <cp:revision>30</cp:revision>
  <dcterms:created xsi:type="dcterms:W3CDTF">2020-01-28T14:23:16Z</dcterms:created>
  <dcterms:modified xsi:type="dcterms:W3CDTF">2021-06-14T21:42:42Z</dcterms:modified>
</cp:coreProperties>
</file>